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8288000" cy="10287000"/>
  <p:notesSz cx="6858000" cy="9144000"/>
  <p:embeddedFontLst>
    <p:embeddedFont>
      <p:font typeface="Comic Sans" panose="020B0604020202020204" charset="0"/>
      <p:regular r:id="rId34"/>
    </p:embeddedFont>
    <p:embeddedFont>
      <p:font typeface="Libre Baskerville" panose="02000000000000000000" pitchFamily="2" charset="0"/>
      <p:regular r:id="rId35"/>
      <p:bold r:id="rId36"/>
      <p:italic r:id="rId37"/>
    </p:embeddedFont>
    <p:embeddedFont>
      <p:font typeface="Libre Baskerville Bold" panose="02000000000000000000" pitchFamily="2" charset="0"/>
      <p:regular r:id="rId38"/>
      <p:bold r:id="rId39"/>
    </p:embeddedFont>
    <p:embeddedFont>
      <p:font typeface="Libre Baskerville Italics" panose="020B0604020202020204" charset="0"/>
      <p:regular r:id="rId40"/>
    </p:embeddedFont>
    <p:embeddedFont>
      <p:font typeface="Now" panose="020B0604020202020204" charset="0"/>
      <p:regular r:id="rId41"/>
    </p:embeddedFont>
    <p:embeddedFont>
      <p:font typeface="Now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functional_api" TargetMode="External"/><Relationship Id="rId2" Type="http://schemas.openxmlformats.org/officeDocument/2006/relationships/hyperlink" Target="https://developer.ibm.com/articles/introduction-to-convolutional-neural-network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nalyticsvidhya.com/blog/2021/05/convolutional-neural-networks-cn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9506" y="2502158"/>
            <a:ext cx="11088988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16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LAB 4 - GOING DEEPER INTO CONVOLUTIONAL NEURAL NETWORKS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14700" y="6081602"/>
            <a:ext cx="9058600" cy="144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1"/>
              </a:lnSpc>
            </a:pPr>
            <a:r>
              <a:rPr lang="en-US" sz="237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Dr. Pandiyaraju V</a:t>
            </a:r>
          </a:p>
          <a:p>
            <a:pPr algn="ctr">
              <a:lnSpc>
                <a:spcPts val="2891"/>
              </a:lnSpc>
            </a:pPr>
            <a:r>
              <a:rPr lang="en-US" sz="237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Shravan Venkatraman</a:t>
            </a:r>
          </a:p>
          <a:p>
            <a:pPr algn="ctr">
              <a:lnSpc>
                <a:spcPts val="2891"/>
              </a:lnSpc>
            </a:pPr>
            <a:endParaRPr lang="en-US" sz="2370">
              <a:solidFill>
                <a:srgbClr val="000000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ctr">
              <a:lnSpc>
                <a:spcPts val="2891"/>
              </a:lnSpc>
            </a:pPr>
            <a:r>
              <a:rPr lang="en-US" sz="237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August 9,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2036" y="1956206"/>
            <a:ext cx="12343928" cy="7789857"/>
          </a:xfrm>
          <a:custGeom>
            <a:avLst/>
            <a:gdLst/>
            <a:ahLst/>
            <a:cxnLst/>
            <a:rect l="l" t="t" r="r" b="b"/>
            <a:pathLst>
              <a:path w="12343928" h="7789857">
                <a:moveTo>
                  <a:pt x="0" y="0"/>
                </a:moveTo>
                <a:lnTo>
                  <a:pt x="12343928" y="0"/>
                </a:lnTo>
                <a:lnTo>
                  <a:pt x="12343928" y="7789858"/>
                </a:lnTo>
                <a:lnTo>
                  <a:pt x="0" y="7789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32518" y="635000"/>
            <a:ext cx="18353036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WHAT HAPPENS WHEN YOU MAXPOOL?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5977" y="2801900"/>
            <a:ext cx="12676045" cy="5602775"/>
          </a:xfrm>
          <a:custGeom>
            <a:avLst/>
            <a:gdLst/>
            <a:ahLst/>
            <a:cxnLst/>
            <a:rect l="l" t="t" r="r" b="b"/>
            <a:pathLst>
              <a:path w="12676045" h="5602775">
                <a:moveTo>
                  <a:pt x="0" y="0"/>
                </a:moveTo>
                <a:lnTo>
                  <a:pt x="12676046" y="0"/>
                </a:lnTo>
                <a:lnTo>
                  <a:pt x="12676046" y="5602775"/>
                </a:lnTo>
                <a:lnTo>
                  <a:pt x="0" y="560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32518" y="635000"/>
            <a:ext cx="18353036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WHAT HAPPENS WHEN YOU MAXPOOL?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31450" y="2494824"/>
            <a:ext cx="12025100" cy="6040991"/>
          </a:xfrm>
          <a:custGeom>
            <a:avLst/>
            <a:gdLst/>
            <a:ahLst/>
            <a:cxnLst/>
            <a:rect l="l" t="t" r="r" b="b"/>
            <a:pathLst>
              <a:path w="12025100" h="6040991">
                <a:moveTo>
                  <a:pt x="0" y="0"/>
                </a:moveTo>
                <a:lnTo>
                  <a:pt x="12025100" y="0"/>
                </a:lnTo>
                <a:lnTo>
                  <a:pt x="12025100" y="6040991"/>
                </a:lnTo>
                <a:lnTo>
                  <a:pt x="0" y="6040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32518" y="635000"/>
            <a:ext cx="18353036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WHAT HAPPENS WHEN YOU MAXPOOL?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5394" y="2986104"/>
            <a:ext cx="13697211" cy="6548090"/>
          </a:xfrm>
          <a:custGeom>
            <a:avLst/>
            <a:gdLst/>
            <a:ahLst/>
            <a:cxnLst/>
            <a:rect l="l" t="t" r="r" b="b"/>
            <a:pathLst>
              <a:path w="13697211" h="6548090">
                <a:moveTo>
                  <a:pt x="0" y="0"/>
                </a:moveTo>
                <a:lnTo>
                  <a:pt x="13697212" y="0"/>
                </a:lnTo>
                <a:lnTo>
                  <a:pt x="13697212" y="6548090"/>
                </a:lnTo>
                <a:lnTo>
                  <a:pt x="0" y="654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00952" y="1009650"/>
            <a:ext cx="17086096" cy="100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2"/>
              </a:lnSpc>
              <a:spcBef>
                <a:spcPct val="0"/>
              </a:spcBef>
            </a:pPr>
            <a:r>
              <a:rPr lang="en-US" sz="64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WAYS TO CONVERT FEATURE MAP TO 1D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2023" y="3623882"/>
            <a:ext cx="15443954" cy="4500364"/>
          </a:xfrm>
          <a:custGeom>
            <a:avLst/>
            <a:gdLst/>
            <a:ahLst/>
            <a:cxnLst/>
            <a:rect l="l" t="t" r="r" b="b"/>
            <a:pathLst>
              <a:path w="15443954" h="4500364">
                <a:moveTo>
                  <a:pt x="0" y="0"/>
                </a:moveTo>
                <a:lnTo>
                  <a:pt x="15443954" y="0"/>
                </a:lnTo>
                <a:lnTo>
                  <a:pt x="15443954" y="4500364"/>
                </a:lnTo>
                <a:lnTo>
                  <a:pt x="0" y="450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00952" y="1009650"/>
            <a:ext cx="17086096" cy="100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2"/>
              </a:lnSpc>
              <a:spcBef>
                <a:spcPct val="0"/>
              </a:spcBef>
            </a:pPr>
            <a:r>
              <a:rPr lang="en-US" sz="64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WAYS TO CONVERT FEATURE MAP TO 1D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41171" y="3107094"/>
            <a:ext cx="13005659" cy="5740808"/>
          </a:xfrm>
          <a:custGeom>
            <a:avLst/>
            <a:gdLst/>
            <a:ahLst/>
            <a:cxnLst/>
            <a:rect l="l" t="t" r="r" b="b"/>
            <a:pathLst>
              <a:path w="13005659" h="5740808">
                <a:moveTo>
                  <a:pt x="0" y="0"/>
                </a:moveTo>
                <a:lnTo>
                  <a:pt x="13005658" y="0"/>
                </a:lnTo>
                <a:lnTo>
                  <a:pt x="13005658" y="5740808"/>
                </a:lnTo>
                <a:lnTo>
                  <a:pt x="0" y="5740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09" b="-21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00952" y="1009650"/>
            <a:ext cx="17086096" cy="100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2"/>
              </a:lnSpc>
              <a:spcBef>
                <a:spcPct val="0"/>
              </a:spcBef>
            </a:pPr>
            <a:r>
              <a:rPr lang="en-US" sz="64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WAYS TO CONVERT FEATURE MAP TO 1D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0952" y="1019175"/>
            <a:ext cx="17086096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WHERE ARE CNNS PRIMARILY 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28747"/>
            <a:ext cx="15795946" cy="628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 algn="l">
              <a:lnSpc>
                <a:spcPts val="4147"/>
              </a:lnSpc>
              <a:buFont typeface="Arial"/>
              <a:buChar char="•"/>
            </a:pPr>
            <a:r>
              <a:rPr lang="en-US" sz="3399">
                <a:solidFill>
                  <a:srgbClr val="00BF63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Image Classification (Disease Detection, Face Recognition, etc.)</a:t>
            </a:r>
          </a:p>
          <a:p>
            <a:pPr algn="l">
              <a:lnSpc>
                <a:spcPts val="4147"/>
              </a:lnSpc>
            </a:pPr>
            <a:endParaRPr lang="en-US" sz="3399">
              <a:solidFill>
                <a:srgbClr val="00BF63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  <a:p>
            <a:pPr marL="734058" lvl="1" indent="-367029" algn="l">
              <a:lnSpc>
                <a:spcPts val="4147"/>
              </a:lnSpc>
              <a:buFont typeface="Arial"/>
              <a:buChar char="•"/>
            </a:pPr>
            <a:r>
              <a:rPr lang="en-US" sz="3399">
                <a:solidFill>
                  <a:srgbClr val="00BF63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Object Detection (Spot Lesions from Medical Images, Potholes from live surveillance cameras, etc.)</a:t>
            </a:r>
          </a:p>
          <a:p>
            <a:pPr algn="l">
              <a:lnSpc>
                <a:spcPts val="4147"/>
              </a:lnSpc>
            </a:pPr>
            <a:endParaRPr lang="en-US" sz="3399">
              <a:solidFill>
                <a:srgbClr val="00BF63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  <a:p>
            <a:pPr marL="734058" lvl="1" indent="-367029" algn="l">
              <a:lnSpc>
                <a:spcPts val="4147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Semantic Segmentation (Tumor Segmentation from Medical Images) </a:t>
            </a:r>
          </a:p>
          <a:p>
            <a:pPr algn="l">
              <a:lnSpc>
                <a:spcPts val="4147"/>
              </a:lnSpc>
            </a:pPr>
            <a:endParaRPr lang="en-US" sz="3399">
              <a:solidFill>
                <a:srgbClr val="FF3131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  <a:p>
            <a:pPr marL="734058" lvl="1" indent="-367029" algn="l">
              <a:lnSpc>
                <a:spcPts val="4147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Instance Segmentation (Segment individual objects in crowded scenes, Identify Overlapping Nuclei, etc.)</a:t>
            </a:r>
          </a:p>
          <a:p>
            <a:pPr algn="l">
              <a:lnSpc>
                <a:spcPts val="4147"/>
              </a:lnSpc>
            </a:pPr>
            <a:endParaRPr lang="en-US" sz="3399">
              <a:solidFill>
                <a:srgbClr val="FF3131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  <a:p>
            <a:pPr marL="734058" lvl="1" indent="-367029" algn="l">
              <a:lnSpc>
                <a:spcPts val="4147"/>
              </a:lnSpc>
              <a:buFont typeface="Arial"/>
              <a:buChar char="•"/>
            </a:pPr>
            <a:r>
              <a:rPr lang="en-US" sz="3399">
                <a:solidFill>
                  <a:srgbClr val="FF313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Image Generation (GANs, Style Transfer, etc.)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7700" y="2776408"/>
            <a:ext cx="14732600" cy="6146115"/>
          </a:xfrm>
          <a:custGeom>
            <a:avLst/>
            <a:gdLst/>
            <a:ahLst/>
            <a:cxnLst/>
            <a:rect l="l" t="t" r="r" b="b"/>
            <a:pathLst>
              <a:path w="14732600" h="6146115">
                <a:moveTo>
                  <a:pt x="0" y="0"/>
                </a:moveTo>
                <a:lnTo>
                  <a:pt x="14732600" y="0"/>
                </a:lnTo>
                <a:lnTo>
                  <a:pt x="14732600" y="6146115"/>
                </a:lnTo>
                <a:lnTo>
                  <a:pt x="0" y="614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00952" y="1019175"/>
            <a:ext cx="17086096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WHERE ARE CNNS PRIMARILY USED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9506" y="3490912"/>
            <a:ext cx="11088988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16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BUILDING COMPLEX MODELS - KERAS </a:t>
            </a:r>
            <a:r>
              <a:rPr lang="en-US" sz="6000" spc="168">
                <a:solidFill>
                  <a:srgbClr val="5E17EB"/>
                </a:solidFill>
                <a:latin typeface="Now Bold"/>
                <a:ea typeface="Now Bold"/>
                <a:cs typeface="Now Bold"/>
                <a:sym typeface="Now Bold"/>
              </a:rPr>
              <a:t>FUNCTIONAL API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28747"/>
            <a:ext cx="10810814" cy="662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functional API is a way to create models that are more flexible than the Sequential API (</a:t>
            </a:r>
            <a:r>
              <a:rPr lang="en-US" sz="3600">
                <a:solidFill>
                  <a:srgbClr val="FF313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tf.keras.Sequential</a:t>
            </a: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</a:t>
            </a:r>
          </a:p>
          <a:p>
            <a:pPr algn="l">
              <a:lnSpc>
                <a:spcPts val="4392"/>
              </a:lnSpc>
            </a:pPr>
            <a:endParaRPr lang="en-US" sz="36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It can handle models with </a:t>
            </a:r>
            <a:r>
              <a:rPr lang="en-US" sz="3600">
                <a:solidFill>
                  <a:srgbClr val="FF313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non-linear topology</a:t>
            </a: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models with </a:t>
            </a:r>
            <a:r>
              <a:rPr lang="en-US" sz="3600">
                <a:solidFill>
                  <a:srgbClr val="FF313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shared layers</a:t>
            </a: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and models with </a:t>
            </a:r>
            <a:r>
              <a:rPr lang="en-US" sz="3600">
                <a:solidFill>
                  <a:srgbClr val="FF313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multiple inputs or outputs</a:t>
            </a: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</a:p>
          <a:p>
            <a:pPr algn="l">
              <a:lnSpc>
                <a:spcPts val="4392"/>
              </a:lnSpc>
            </a:pPr>
            <a:endParaRPr lang="en-US" sz="36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Enables us to build neural networks to learn both </a:t>
            </a:r>
            <a:r>
              <a:rPr lang="en-US" sz="3600">
                <a:solidFill>
                  <a:srgbClr val="FF313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deep patterns</a:t>
            </a: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(using the deep path) and </a:t>
            </a:r>
            <a:r>
              <a:rPr lang="en-US" sz="3600">
                <a:solidFill>
                  <a:srgbClr val="FF313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simple rules</a:t>
            </a: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(through the short path).</a:t>
            </a:r>
          </a:p>
        </p:txBody>
      </p:sp>
      <p:sp>
        <p:nvSpPr>
          <p:cNvPr id="3" name="Freeform 3"/>
          <p:cNvSpPr/>
          <p:nvPr/>
        </p:nvSpPr>
        <p:spPr>
          <a:xfrm>
            <a:off x="11674692" y="2938272"/>
            <a:ext cx="6296573" cy="5740635"/>
          </a:xfrm>
          <a:custGeom>
            <a:avLst/>
            <a:gdLst/>
            <a:ahLst/>
            <a:cxnLst/>
            <a:rect l="l" t="t" r="r" b="b"/>
            <a:pathLst>
              <a:path w="6296573" h="5740635">
                <a:moveTo>
                  <a:pt x="0" y="0"/>
                </a:moveTo>
                <a:lnTo>
                  <a:pt x="6296573" y="0"/>
                </a:lnTo>
                <a:lnTo>
                  <a:pt x="6296573" y="5740635"/>
                </a:lnTo>
                <a:lnTo>
                  <a:pt x="0" y="57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0" b="-103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603872" y="1019175"/>
            <a:ext cx="12645603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FUNCTIONAL API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4287" y="2307658"/>
            <a:ext cx="13559427" cy="7627178"/>
          </a:xfrm>
          <a:custGeom>
            <a:avLst/>
            <a:gdLst/>
            <a:ahLst/>
            <a:cxnLst/>
            <a:rect l="l" t="t" r="r" b="b"/>
            <a:pathLst>
              <a:path w="13559427" h="7627178">
                <a:moveTo>
                  <a:pt x="0" y="0"/>
                </a:moveTo>
                <a:lnTo>
                  <a:pt x="13559426" y="0"/>
                </a:lnTo>
                <a:lnTo>
                  <a:pt x="13559426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324434" y="840151"/>
            <a:ext cx="7639132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CNN RECAP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0726" y="2521793"/>
            <a:ext cx="14046549" cy="7213093"/>
          </a:xfrm>
          <a:custGeom>
            <a:avLst/>
            <a:gdLst/>
            <a:ahLst/>
            <a:cxnLst/>
            <a:rect l="l" t="t" r="r" b="b"/>
            <a:pathLst>
              <a:path w="14046549" h="7213093">
                <a:moveTo>
                  <a:pt x="0" y="0"/>
                </a:moveTo>
                <a:lnTo>
                  <a:pt x="14046548" y="0"/>
                </a:lnTo>
                <a:lnTo>
                  <a:pt x="14046548" y="7213093"/>
                </a:lnTo>
                <a:lnTo>
                  <a:pt x="0" y="7213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603872" y="1019175"/>
            <a:ext cx="12645603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TRANSFER LEARNING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299" y="1009650"/>
            <a:ext cx="18141402" cy="102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6"/>
              </a:lnSpc>
              <a:spcBef>
                <a:spcPct val="0"/>
              </a:spcBef>
            </a:pPr>
            <a:r>
              <a:rPr lang="en-US" sz="66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LOW-LEVEL AND HIGH-LEVEL 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722181"/>
            <a:ext cx="16230600" cy="662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Low-Level Features</a:t>
            </a:r>
          </a:p>
          <a:p>
            <a:pPr marL="1554480" lvl="2" indent="-518160" algn="l">
              <a:lnSpc>
                <a:spcPts val="4392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These features are typically extracted by the </a:t>
            </a:r>
            <a:r>
              <a:rPr lang="en-US" sz="3600">
                <a:solidFill>
                  <a:srgbClr val="FF313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early layers</a:t>
            </a: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of a CNN and include:</a:t>
            </a:r>
          </a:p>
          <a:p>
            <a:pPr marL="2331720" lvl="3" indent="-582930" algn="l">
              <a:lnSpc>
                <a:spcPts val="4392"/>
              </a:lnSpc>
              <a:buFont typeface="Arial"/>
              <a:buChar char="￭"/>
            </a:pPr>
            <a:r>
              <a:rPr lang="en-US" sz="3600">
                <a:solidFill>
                  <a:srgbClr val="5271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Edges</a:t>
            </a:r>
          </a:p>
          <a:p>
            <a:pPr marL="2331720" lvl="3" indent="-582930" algn="l">
              <a:lnSpc>
                <a:spcPts val="4392"/>
              </a:lnSpc>
              <a:buFont typeface="Arial"/>
              <a:buChar char="￭"/>
            </a:pPr>
            <a:r>
              <a:rPr lang="en-US" sz="3600">
                <a:solidFill>
                  <a:srgbClr val="5271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Textures</a:t>
            </a:r>
          </a:p>
          <a:p>
            <a:pPr marL="2331720" lvl="3" indent="-582930" algn="l">
              <a:lnSpc>
                <a:spcPts val="4392"/>
              </a:lnSpc>
              <a:buFont typeface="Arial"/>
              <a:buChar char="￭"/>
            </a:pPr>
            <a:r>
              <a:rPr lang="en-US" sz="3600">
                <a:solidFill>
                  <a:srgbClr val="5271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Basic Geometric Shapes</a:t>
            </a:r>
          </a:p>
          <a:p>
            <a:pPr algn="l">
              <a:lnSpc>
                <a:spcPts val="4392"/>
              </a:lnSpc>
            </a:pPr>
            <a:endParaRPr lang="en-US" sz="3600">
              <a:solidFill>
                <a:srgbClr val="5271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High-Level Features</a:t>
            </a:r>
          </a:p>
          <a:p>
            <a:pPr marL="1554480" lvl="2" indent="-518160" algn="l">
              <a:lnSpc>
                <a:spcPts val="4392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These features are extracted by </a:t>
            </a:r>
            <a:r>
              <a:rPr lang="en-US" sz="3600">
                <a:solidFill>
                  <a:srgbClr val="FF313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deeper layers</a:t>
            </a: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of the CNN and represent more complex patterns or objects:</a:t>
            </a:r>
          </a:p>
          <a:p>
            <a:pPr marL="2331720" lvl="3" indent="-582930" algn="l">
              <a:lnSpc>
                <a:spcPts val="4392"/>
              </a:lnSpc>
              <a:buFont typeface="Arial"/>
              <a:buChar char="￭"/>
            </a:pPr>
            <a:r>
              <a:rPr lang="en-US" sz="3600">
                <a:solidFill>
                  <a:srgbClr val="5271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Object Parts (eyes, nose)</a:t>
            </a:r>
          </a:p>
          <a:p>
            <a:pPr marL="2331720" lvl="3" indent="-582930" algn="l">
              <a:lnSpc>
                <a:spcPts val="4392"/>
              </a:lnSpc>
              <a:buFont typeface="Arial"/>
              <a:buChar char="￭"/>
            </a:pPr>
            <a:r>
              <a:rPr lang="en-US" sz="3600">
                <a:solidFill>
                  <a:srgbClr val="5271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Complex Patterns (combination of certain features)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0545" y="2457012"/>
            <a:ext cx="13126910" cy="7103975"/>
          </a:xfrm>
          <a:custGeom>
            <a:avLst/>
            <a:gdLst/>
            <a:ahLst/>
            <a:cxnLst/>
            <a:rect l="l" t="t" r="r" b="b"/>
            <a:pathLst>
              <a:path w="13126910" h="7103975">
                <a:moveTo>
                  <a:pt x="0" y="0"/>
                </a:moveTo>
                <a:lnTo>
                  <a:pt x="13126910" y="0"/>
                </a:lnTo>
                <a:lnTo>
                  <a:pt x="13126910" y="7103975"/>
                </a:lnTo>
                <a:lnTo>
                  <a:pt x="0" y="7103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3299" y="1009650"/>
            <a:ext cx="18141402" cy="102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6"/>
              </a:lnSpc>
              <a:spcBef>
                <a:spcPct val="0"/>
              </a:spcBef>
            </a:pPr>
            <a:r>
              <a:rPr lang="en-US" sz="66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LOW-LEVEL AND HIGH-LEVEL FEATURES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635782" y="2664411"/>
          <a:ext cx="15016437" cy="6774149"/>
        </p:xfrm>
        <a:graphic>
          <a:graphicData uri="http://schemas.openxmlformats.org/drawingml/2006/table">
            <a:tbl>
              <a:tblPr/>
              <a:tblGrid>
                <a:gridCol w="3293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7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2184">
                <a:tc gridSpan="3"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When To Use Which Model?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(not a rule of thumb, but its good to know the reason behind why each model was designed)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When To Use Which Model?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(not a rule of thumb, but its good to know the reason behind why each model was designed)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When To Use Which Model?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(not a rule of thumb, but its good to know the reason behind why each model was designed)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776">
                <a:tc>
                  <a:txBody>
                    <a:bodyPr/>
                    <a:lstStyle/>
                    <a:p>
                      <a:pPr algn="ctr">
                        <a:lnSpc>
                          <a:spcPts val="4676"/>
                        </a:lnSpc>
                        <a:defRPr/>
                      </a:pPr>
                      <a:r>
                        <a:rPr lang="en-US" sz="3340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Xception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6875" lvl="1" indent="-263437" algn="l">
                        <a:lnSpc>
                          <a:spcPts val="341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40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Suitable for high-resolution image datasets where the model needs to handle a </a:t>
                      </a:r>
                      <a:r>
                        <a:rPr lang="en-US" sz="2440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large number of parameters</a:t>
                      </a:r>
                      <a:r>
                        <a:rPr lang="en-US" sz="2440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efficiently while capturing complex features.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526875" lvl="1" indent="-263437" algn="l">
                        <a:lnSpc>
                          <a:spcPts val="341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40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Suitable for high-resolution image datasets where the model needs to handle a </a:t>
                      </a:r>
                      <a:r>
                        <a:rPr lang="en-US" sz="2440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large number of parameters</a:t>
                      </a:r>
                      <a:r>
                        <a:rPr lang="en-US" sz="2440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efficiently while capturing complex features.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413">
                <a:tc>
                  <a:txBody>
                    <a:bodyPr/>
                    <a:lstStyle/>
                    <a:p>
                      <a:pPr algn="ctr">
                        <a:lnSpc>
                          <a:spcPts val="4675"/>
                        </a:lnSpc>
                        <a:defRPr/>
                      </a:pPr>
                      <a:r>
                        <a:rPr lang="en-US" sz="3339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Inception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6795" lvl="1" indent="-263398" algn="l">
                        <a:lnSpc>
                          <a:spcPts val="341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Ideal when </a:t>
                      </a:r>
                      <a:r>
                        <a:rPr lang="en-US" sz="24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depth perception</a:t>
                      </a:r>
                      <a:r>
                        <a:rPr lang="en-US" sz="24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is crucial, such as when understanding the distance between the lens and the object.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526795" lvl="1" indent="-263398" algn="l">
                        <a:lnSpc>
                          <a:spcPts val="341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Ideal when </a:t>
                      </a:r>
                      <a:r>
                        <a:rPr lang="en-US" sz="24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depth perception</a:t>
                      </a:r>
                      <a:r>
                        <a:rPr lang="en-US" sz="24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is crucial, such as when understanding the distance between the lens and the object.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776">
                <a:tc>
                  <a:txBody>
                    <a:bodyPr/>
                    <a:lstStyle/>
                    <a:p>
                      <a:pPr algn="ctr">
                        <a:lnSpc>
                          <a:spcPts val="4675"/>
                        </a:lnSpc>
                        <a:defRPr/>
                      </a:pPr>
                      <a:r>
                        <a:rPr lang="en-US" sz="3339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VGG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6795" lvl="1" indent="-263398" algn="l">
                        <a:lnSpc>
                          <a:spcPts val="341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Effective when fine-grained details are important and where </a:t>
                      </a:r>
                      <a:r>
                        <a:rPr lang="en-US" sz="24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computational resources</a:t>
                      </a:r>
                      <a:r>
                        <a:rPr lang="en-US" sz="24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are </a:t>
                      </a:r>
                      <a:r>
                        <a:rPr lang="en-US" sz="24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less of a concern</a:t>
                      </a:r>
                      <a:r>
                        <a:rPr lang="en-US" sz="24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due to its deeper architecture and large number of parameters.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526795" lvl="1" indent="-263398" algn="l">
                        <a:lnSpc>
                          <a:spcPts val="341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Effective when fine-grained details are important and where </a:t>
                      </a:r>
                      <a:r>
                        <a:rPr lang="en-US" sz="24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computational resources</a:t>
                      </a:r>
                      <a:r>
                        <a:rPr lang="en-US" sz="24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are </a:t>
                      </a:r>
                      <a:r>
                        <a:rPr lang="en-US" sz="24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less of a concern</a:t>
                      </a:r>
                      <a:r>
                        <a:rPr lang="en-US" sz="24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due to its deeper architecture and large number of parameters.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1019175"/>
            <a:ext cx="15795946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TRANSFER LEARNING MODELS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587583" y="1906204"/>
          <a:ext cx="15112835" cy="7143750"/>
        </p:xfrm>
        <a:graphic>
          <a:graphicData uri="http://schemas.openxmlformats.org/drawingml/2006/table">
            <a:tbl>
              <a:tblPr/>
              <a:tblGrid>
                <a:gridCol w="3314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7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24791">
                <a:tc gridSpan="3"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When To Use Which Model?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(not a rule of thumb, but its good to know the reason behind why each model was designed)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When To Use Which Model?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(not a rule of thumb, but its good to know the reason behind why each model was designed)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When To Use Which Model?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(not a rule of thumb, but its good to know the reason behind why each model was designed)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047">
                <a:tc>
                  <a:txBody>
                    <a:bodyPr/>
                    <a:lstStyle/>
                    <a:p>
                      <a:pPr algn="ctr">
                        <a:lnSpc>
                          <a:spcPts val="4676"/>
                        </a:lnSpc>
                        <a:defRPr/>
                      </a:pPr>
                      <a:r>
                        <a:rPr lang="en-US" sz="3340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ResNet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591564" lvl="1" indent="-295782" algn="l">
                        <a:lnSpc>
                          <a:spcPts val="38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Beneficial for tasks where vanishing gradients are an issue: </a:t>
                      </a:r>
                      <a:endParaRPr lang="en-US" sz="1100"/>
                    </a:p>
                    <a:p>
                      <a:pPr marL="1183128" lvl="2" indent="-394376" algn="l">
                        <a:lnSpc>
                          <a:spcPts val="3835"/>
                        </a:lnSpc>
                        <a:buFont typeface="Arial"/>
                        <a:buChar char="⚬"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ResNet -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residual connections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that help gradients flow through the network.</a:t>
                      </a:r>
                    </a:p>
                    <a:p>
                      <a:pPr marL="1183128" lvl="2" indent="-394376" algn="l">
                        <a:lnSpc>
                          <a:spcPts val="3835"/>
                        </a:lnSpc>
                        <a:buFont typeface="Arial"/>
                        <a:buChar char="⚬"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DenseNet - each layer's output is concatenated with the outputs of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all preceding layers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marL="591564" lvl="1" indent="-295782" algn="l">
                        <a:lnSpc>
                          <a:spcPts val="38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Beneficial for tasks where vanishing gradients are an issue: </a:t>
                      </a:r>
                      <a:endParaRPr lang="en-US" sz="1100"/>
                    </a:p>
                    <a:p>
                      <a:pPr marL="1183128" lvl="2" indent="-394376" algn="l">
                        <a:lnSpc>
                          <a:spcPts val="3835"/>
                        </a:lnSpc>
                        <a:buFont typeface="Arial"/>
                        <a:buChar char="⚬"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ResNet -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residual connections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that help gradients flow through the network.</a:t>
                      </a:r>
                    </a:p>
                    <a:p>
                      <a:pPr marL="1183128" lvl="2" indent="-394376" algn="l">
                        <a:lnSpc>
                          <a:spcPts val="3835"/>
                        </a:lnSpc>
                        <a:buFont typeface="Arial"/>
                        <a:buChar char="⚬"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DenseNet - each layer's output is concatenated with the outputs of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all preceding layers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351">
                <a:tc>
                  <a:txBody>
                    <a:bodyPr/>
                    <a:lstStyle/>
                    <a:p>
                      <a:pPr algn="ctr">
                        <a:lnSpc>
                          <a:spcPts val="4675"/>
                        </a:lnSpc>
                        <a:defRPr/>
                      </a:pPr>
                      <a:r>
                        <a:rPr lang="en-US" sz="3339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DenseNet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marL="591564" lvl="1" indent="-295782" algn="l">
                        <a:lnSpc>
                          <a:spcPts val="38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Beneficial for tasks where vanishing gradients are an issue: </a:t>
                      </a:r>
                      <a:endParaRPr lang="en-US" sz="1100"/>
                    </a:p>
                    <a:p>
                      <a:pPr marL="1183128" lvl="2" indent="-394376" algn="l">
                        <a:lnSpc>
                          <a:spcPts val="3835"/>
                        </a:lnSpc>
                        <a:buFont typeface="Arial"/>
                        <a:buChar char="⚬"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ResNet -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residual connections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that help gradients flow through the network.</a:t>
                      </a:r>
                    </a:p>
                    <a:p>
                      <a:pPr marL="1183128" lvl="2" indent="-394376" algn="l">
                        <a:lnSpc>
                          <a:spcPts val="3835"/>
                        </a:lnSpc>
                        <a:buFont typeface="Arial"/>
                        <a:buChar char="⚬"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DenseNet - each layer's output is concatenated with the outputs of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all preceding layers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591564" lvl="1" indent="-295782" algn="l">
                        <a:lnSpc>
                          <a:spcPts val="38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Beneficial for tasks where vanishing gradients are an issue: </a:t>
                      </a:r>
                      <a:endParaRPr lang="en-US" sz="1100"/>
                    </a:p>
                    <a:p>
                      <a:pPr marL="1183128" lvl="2" indent="-394376" algn="l">
                        <a:lnSpc>
                          <a:spcPts val="3835"/>
                        </a:lnSpc>
                        <a:buFont typeface="Arial"/>
                        <a:buChar char="⚬"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ResNet -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residual connections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that help gradients flow through the network.</a:t>
                      </a:r>
                    </a:p>
                    <a:p>
                      <a:pPr marL="1183128" lvl="2" indent="-394376" algn="l">
                        <a:lnSpc>
                          <a:spcPts val="3835"/>
                        </a:lnSpc>
                        <a:buFont typeface="Arial"/>
                        <a:buChar char="⚬"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DenseNet - each layer's output is concatenated with the outputs of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all preceding layers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281">
                <a:tc>
                  <a:txBody>
                    <a:bodyPr/>
                    <a:lstStyle/>
                    <a:p>
                      <a:pPr algn="ctr">
                        <a:lnSpc>
                          <a:spcPts val="4675"/>
                        </a:lnSpc>
                        <a:defRPr/>
                      </a:pPr>
                      <a:r>
                        <a:rPr lang="en-US" sz="3339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EfficientNet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591564" lvl="1" indent="-295782" algn="l">
                        <a:lnSpc>
                          <a:spcPts val="38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Optimal for scenarios where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computational efficiency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accuracy 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need to be balanced.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marL="591564" lvl="1" indent="-295782" algn="l">
                        <a:lnSpc>
                          <a:spcPts val="38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Optimal for scenarios where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computational efficiency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accuracy 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need to be balanced.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281">
                <a:tc>
                  <a:txBody>
                    <a:bodyPr/>
                    <a:lstStyle/>
                    <a:p>
                      <a:pPr algn="ctr">
                        <a:lnSpc>
                          <a:spcPts val="4675"/>
                        </a:lnSpc>
                        <a:defRPr/>
                      </a:pPr>
                      <a:r>
                        <a:rPr lang="en-US" sz="3339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MobileNet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marL="591564" lvl="1" indent="-295782" algn="l">
                        <a:lnSpc>
                          <a:spcPts val="38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Optimal for scenarios where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computational efficiency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accuracy 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need to be balanced.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591564" lvl="1" indent="-295782" algn="l">
                        <a:lnSpc>
                          <a:spcPts val="38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Optimal for scenarios where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computational efficiency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-US" sz="2739">
                          <a:solidFill>
                            <a:srgbClr val="FF313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accuracy </a:t>
                      </a:r>
                      <a:r>
                        <a:rPr lang="en-US" sz="273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need to be balanced.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9258300"/>
            <a:ext cx="16230600" cy="79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2"/>
              </a:lnSpc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can find the list of all the available transfer learning models under the TensorFlow Applications website: </a:t>
            </a:r>
            <a:r>
              <a:rPr lang="en-US" sz="2600">
                <a:solidFill>
                  <a:srgbClr val="0097B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https://www.tensorflow.org/api_docs/python/tf/keras/applications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98838"/>
            <a:ext cx="15795946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TRANSFER LEARNING MODELS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299" y="1009650"/>
            <a:ext cx="18141402" cy="102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6"/>
              </a:lnSpc>
              <a:spcBef>
                <a:spcPct val="0"/>
              </a:spcBef>
            </a:pPr>
            <a:r>
              <a:rPr lang="en-US" sz="66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DATA AUGMENTATION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846120"/>
            <a:ext cx="16230600" cy="552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43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Enhance model robustness and generalization by artificially expanding the training dataset.</a:t>
            </a:r>
          </a:p>
          <a:p>
            <a:pPr algn="just">
              <a:lnSpc>
                <a:spcPts val="4392"/>
              </a:lnSpc>
            </a:pPr>
            <a:endParaRPr lang="en-US" sz="3600">
              <a:solidFill>
                <a:srgbClr val="000000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  <a:p>
            <a:pPr marL="777240" lvl="1" indent="-388620" algn="just">
              <a:lnSpc>
                <a:spcPts val="43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Benefits:</a:t>
            </a:r>
          </a:p>
          <a:p>
            <a:pPr algn="just">
              <a:lnSpc>
                <a:spcPts val="4392"/>
              </a:lnSpc>
            </a:pPr>
            <a:endParaRPr lang="en-US" sz="3600">
              <a:solidFill>
                <a:srgbClr val="000000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  <a:p>
            <a:pPr marL="1554480" lvl="2" indent="-518160" algn="just">
              <a:lnSpc>
                <a:spcPts val="4392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Increase Dataset Size</a:t>
            </a:r>
          </a:p>
          <a:p>
            <a:pPr algn="just">
              <a:lnSpc>
                <a:spcPts val="4392"/>
              </a:lnSpc>
            </a:pPr>
            <a:endParaRPr lang="en-US" sz="36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1554480" lvl="2" indent="-518160" algn="just">
              <a:lnSpc>
                <a:spcPts val="4392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Prevent Overfitting</a:t>
            </a:r>
          </a:p>
          <a:p>
            <a:pPr algn="just">
              <a:lnSpc>
                <a:spcPts val="4392"/>
              </a:lnSpc>
            </a:pPr>
            <a:endParaRPr lang="en-US" sz="36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1554480" lvl="2" indent="-518160" algn="just">
              <a:lnSpc>
                <a:spcPts val="4392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Improve Model Performance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528" y="3282946"/>
            <a:ext cx="15084945" cy="6690006"/>
          </a:xfrm>
          <a:custGeom>
            <a:avLst/>
            <a:gdLst/>
            <a:ahLst/>
            <a:cxnLst/>
            <a:rect l="l" t="t" r="r" b="b"/>
            <a:pathLst>
              <a:path w="15084945" h="6690006">
                <a:moveTo>
                  <a:pt x="0" y="0"/>
                </a:moveTo>
                <a:lnTo>
                  <a:pt x="15084944" y="0"/>
                </a:lnTo>
                <a:lnTo>
                  <a:pt x="15084944" y="6690006"/>
                </a:lnTo>
                <a:lnTo>
                  <a:pt x="0" y="6690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3299" y="1009650"/>
            <a:ext cx="18141402" cy="102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6"/>
              </a:lnSpc>
              <a:spcBef>
                <a:spcPct val="0"/>
              </a:spcBef>
            </a:pPr>
            <a:r>
              <a:rPr lang="en-US" sz="66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HOW IS IT DONE?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52383"/>
            <a:ext cx="16230600" cy="59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3899">
                <a:solidFill>
                  <a:srgbClr val="FF313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Color and Illumination Examples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629" y="3285452"/>
            <a:ext cx="15024743" cy="5760994"/>
          </a:xfrm>
          <a:custGeom>
            <a:avLst/>
            <a:gdLst/>
            <a:ahLst/>
            <a:cxnLst/>
            <a:rect l="l" t="t" r="r" b="b"/>
            <a:pathLst>
              <a:path w="15024743" h="5760994">
                <a:moveTo>
                  <a:pt x="0" y="0"/>
                </a:moveTo>
                <a:lnTo>
                  <a:pt x="15024742" y="0"/>
                </a:lnTo>
                <a:lnTo>
                  <a:pt x="15024742" y="5760994"/>
                </a:lnTo>
                <a:lnTo>
                  <a:pt x="0" y="5760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3299" y="1009650"/>
            <a:ext cx="18141402" cy="102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6"/>
              </a:lnSpc>
              <a:spcBef>
                <a:spcPct val="0"/>
              </a:spcBef>
            </a:pPr>
            <a:r>
              <a:rPr lang="en-US" sz="66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HOW IS IT DONE?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52383"/>
            <a:ext cx="16230600" cy="59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3899">
                <a:solidFill>
                  <a:srgbClr val="FF313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Geometric and Displacement Distortion Examples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0543" y="3285452"/>
            <a:ext cx="15386914" cy="6482292"/>
          </a:xfrm>
          <a:custGeom>
            <a:avLst/>
            <a:gdLst/>
            <a:ahLst/>
            <a:cxnLst/>
            <a:rect l="l" t="t" r="r" b="b"/>
            <a:pathLst>
              <a:path w="15386914" h="6482292">
                <a:moveTo>
                  <a:pt x="0" y="0"/>
                </a:moveTo>
                <a:lnTo>
                  <a:pt x="15386914" y="0"/>
                </a:lnTo>
                <a:lnTo>
                  <a:pt x="15386914" y="6482292"/>
                </a:lnTo>
                <a:lnTo>
                  <a:pt x="0" y="6482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3299" y="1009650"/>
            <a:ext cx="18141402" cy="102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6"/>
              </a:lnSpc>
              <a:spcBef>
                <a:spcPct val="0"/>
              </a:spcBef>
            </a:pPr>
            <a:r>
              <a:rPr lang="en-US" sz="66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HOW IS IT DONE?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52383"/>
            <a:ext cx="16230600" cy="59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3899">
                <a:solidFill>
                  <a:srgbClr val="FF313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Mixing Augmentations - Disruptive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3893" y="2990777"/>
            <a:ext cx="13140213" cy="6969848"/>
          </a:xfrm>
          <a:custGeom>
            <a:avLst/>
            <a:gdLst/>
            <a:ahLst/>
            <a:cxnLst/>
            <a:rect l="l" t="t" r="r" b="b"/>
            <a:pathLst>
              <a:path w="13140213" h="6969848">
                <a:moveTo>
                  <a:pt x="0" y="0"/>
                </a:moveTo>
                <a:lnTo>
                  <a:pt x="13140214" y="0"/>
                </a:lnTo>
                <a:lnTo>
                  <a:pt x="13140214" y="6969848"/>
                </a:lnTo>
                <a:lnTo>
                  <a:pt x="0" y="6969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497010" y="509645"/>
            <a:ext cx="13293981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0"/>
              </a:lnSpc>
              <a:spcBef>
                <a:spcPct val="0"/>
              </a:spcBef>
            </a:pPr>
            <a:r>
              <a:rPr lang="en-US" sz="4500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WHEN SHOULD YOU USE WHICH AUGMENTATION TECHNIQUE?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49499"/>
            <a:ext cx="16230600" cy="59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3899">
                <a:solidFill>
                  <a:srgbClr val="FF313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Not all augmentations apply to all datasets!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16858" y="2160611"/>
            <a:ext cx="14654284" cy="732714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24434" y="840151"/>
            <a:ext cx="7639132" cy="110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RGB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6027" y="3691034"/>
            <a:ext cx="15795946" cy="1572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399">
                <a:solidFill>
                  <a:srgbClr val="01010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Face Recognition using CNNs:</a:t>
            </a:r>
            <a:r>
              <a:rPr lang="en-US" sz="3399">
                <a:solidFill>
                  <a:srgbClr val="8C52F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https://colab.research.google.com/drive/1YbOcNwU1IzLLaDA2z1cgdu-sitrzBGj8?usp=sharing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5795946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HANDS 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6027" y="6334151"/>
            <a:ext cx="15795946" cy="1572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399">
                <a:solidFill>
                  <a:srgbClr val="01010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Ensembling using CNNs:</a:t>
            </a:r>
            <a:r>
              <a:rPr lang="en-US" sz="3399">
                <a:solidFill>
                  <a:srgbClr val="8C52F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https://colab.research.google.com/drive/1mjUmNeoPJuibVc5z_Wr5rHLKNUIi0QaS?usp=sharing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6027" y="2733892"/>
            <a:ext cx="15795946" cy="570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4000" dirty="0">
                <a:solidFill>
                  <a:srgbClr val="FF313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Task 1: </a:t>
            </a:r>
            <a:r>
              <a:rPr lang="en-US" sz="4000" dirty="0"/>
              <a:t>Perform layer-wise fine-tuning for 2 transfer learning models by unfreezing and training the model in stages. Start by unfreezing only the last few layers, then progressively unfreeze more layers and fine-tune the model. Compare the performance of models fine-tuned at different stages.</a:t>
            </a:r>
            <a:endParaRPr lang="en-US" sz="4000" dirty="0">
              <a:solidFill>
                <a:srgbClr val="FF3131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  <a:p>
            <a:pPr algn="l">
              <a:lnSpc>
                <a:spcPts val="3659"/>
              </a:lnSpc>
            </a:pPr>
            <a:endParaRPr lang="en-US" sz="4000" dirty="0">
              <a:solidFill>
                <a:srgbClr val="01010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3659"/>
              </a:lnSpc>
            </a:pPr>
            <a:endParaRPr lang="en-US" sz="4000" dirty="0">
              <a:solidFill>
                <a:srgbClr val="01010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3659"/>
              </a:lnSpc>
            </a:pPr>
            <a:r>
              <a:rPr lang="en-US" sz="4000" dirty="0">
                <a:solidFill>
                  <a:srgbClr val="FF313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Task 2: </a:t>
            </a:r>
            <a:r>
              <a:rPr lang="en-US" sz="4000" dirty="0"/>
              <a:t>Create an ensemble of different transfer learning models (e.g. </a:t>
            </a:r>
            <a:r>
              <a:rPr lang="en-US" sz="4000" dirty="0" err="1"/>
              <a:t>AlexNet</a:t>
            </a:r>
            <a:r>
              <a:rPr lang="en-US" sz="4000" dirty="0"/>
              <a:t>, InceptionV3, etc.) with a machine learning model. Train each model independently and then combine their predictions using stacking. Evaluate the performance of the ensemble compared to individual models.</a:t>
            </a:r>
          </a:p>
          <a:p>
            <a:pPr algn="l">
              <a:lnSpc>
                <a:spcPts val="3659"/>
              </a:lnSpc>
            </a:pPr>
            <a:endParaRPr lang="en-US" sz="4000" dirty="0">
              <a:solidFill>
                <a:srgbClr val="FF3131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  <a:p>
            <a:pPr algn="l">
              <a:lnSpc>
                <a:spcPts val="3659"/>
              </a:lnSpc>
            </a:pPr>
            <a:endParaRPr lang="en-US" sz="4000" dirty="0">
              <a:solidFill>
                <a:srgbClr val="FF3131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5795946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CHALLENGE TASK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5795946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4617"/>
            <a:ext cx="15795946" cy="729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2"/>
              </a:rPr>
              <a:t>https://developer.ibm.com/articles/introduction-to-convolutional-neural-networks/</a:t>
            </a:r>
            <a:endParaRPr lang="en-US" sz="3000" dirty="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388620" lvl="1" algn="l">
              <a:lnSpc>
                <a:spcPts val="4392"/>
              </a:lnSpc>
            </a:pPr>
            <a:endParaRPr lang="en-US" sz="3000" dirty="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r>
              <a:rPr lang="en-US" sz="3000" b="1" dirty="0"/>
              <a:t>"A Comprehensive Review on Transfer Learning"</a:t>
            </a:r>
            <a:r>
              <a:rPr lang="en-US" sz="3000" dirty="0"/>
              <a:t> by Pan, S. J., &amp; Yang, Q. (2010).</a:t>
            </a:r>
          </a:p>
          <a:p>
            <a:pPr marL="388620" lvl="1" algn="l">
              <a:lnSpc>
                <a:spcPts val="4392"/>
              </a:lnSpc>
            </a:pPr>
            <a:endParaRPr lang="en-US" sz="3000" dirty="0">
              <a:solidFill>
                <a:srgbClr val="000000"/>
              </a:solidFill>
              <a:latin typeface="Libre Baskerville"/>
              <a:sym typeface="Libre Baskerville"/>
            </a:endParaRPr>
          </a:p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r>
              <a:rPr lang="en-US" sz="3000" b="1" dirty="0"/>
              <a:t>"Deep Learning"</a:t>
            </a:r>
            <a:r>
              <a:rPr lang="en-US" sz="3000" dirty="0"/>
              <a:t> by Ian Goodfellow, Yoshua Bengio, and Aaron Courville. Includes comprehensive coverage of CNNs.</a:t>
            </a:r>
          </a:p>
          <a:p>
            <a:pPr marL="388620" lvl="1" algn="l">
              <a:lnSpc>
                <a:spcPts val="4392"/>
              </a:lnSpc>
            </a:pPr>
            <a:endParaRPr lang="en-US" sz="3000" dirty="0">
              <a:solidFill>
                <a:srgbClr val="000000"/>
              </a:solidFill>
              <a:latin typeface="Libre Baskerville"/>
              <a:sym typeface="Libre Baskerville"/>
            </a:endParaRPr>
          </a:p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3"/>
              </a:rPr>
              <a:t>https://www.tensorflow.org/guide/keras/functional_api</a:t>
            </a:r>
            <a:endParaRPr lang="en-US" sz="3000" dirty="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4"/>
              </a:rPr>
              <a:t>https://www.analyticsvidhya.com/blog/2021/05/convolutional-neural-networks-cnn/</a:t>
            </a:r>
            <a:endParaRPr lang="en-US" sz="3000" dirty="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777240" lvl="1" indent="-388620" algn="l">
              <a:lnSpc>
                <a:spcPts val="4392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570646" y="754852"/>
            <a:ext cx="11146708" cy="110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PADDING AND STRIDES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6027" y="1850005"/>
            <a:ext cx="15795946" cy="803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320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Blue maps are inputs, and cyan maps are outputs.</a:t>
            </a:r>
          </a:p>
          <a:p>
            <a:pPr algn="ctr">
              <a:lnSpc>
                <a:spcPts val="2440"/>
              </a:lnSpc>
            </a:pPr>
            <a:r>
              <a:rPr lang="en-US" sz="2000">
                <a:solidFill>
                  <a:srgbClr val="5271FF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https://github.com/vdumoulin/conv_arithmetic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7508" y="7870942"/>
            <a:ext cx="2847633" cy="99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320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 No Padding</a:t>
            </a:r>
          </a:p>
          <a:p>
            <a:pPr algn="ctr">
              <a:lnSpc>
                <a:spcPts val="3904"/>
              </a:lnSpc>
            </a:pPr>
            <a:r>
              <a:rPr lang="en-US" sz="320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1 Stride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96212" y="7870942"/>
            <a:ext cx="2847633" cy="99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320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 Same Padding</a:t>
            </a:r>
          </a:p>
          <a:p>
            <a:pPr algn="ctr">
              <a:lnSpc>
                <a:spcPts val="3904"/>
              </a:lnSpc>
            </a:pPr>
            <a:r>
              <a:rPr lang="en-US" sz="320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1 Stride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3991" y="7870942"/>
            <a:ext cx="2847633" cy="99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320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1 Padding</a:t>
            </a:r>
          </a:p>
          <a:p>
            <a:pPr algn="ctr">
              <a:lnSpc>
                <a:spcPts val="3904"/>
              </a:lnSpc>
            </a:pPr>
            <a:r>
              <a:rPr lang="en-US" sz="320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2 Strides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31864" y="7870942"/>
            <a:ext cx="2847633" cy="99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320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 2 Padding</a:t>
            </a:r>
          </a:p>
          <a:p>
            <a:pPr algn="ctr">
              <a:lnSpc>
                <a:spcPts val="3904"/>
              </a:lnSpc>
            </a:pPr>
            <a:r>
              <a:rPr lang="en-US" sz="320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1 Stride</a:t>
            </a:r>
          </a:p>
        </p:txBody>
      </p:sp>
      <p:pic>
        <p:nvPicPr>
          <p:cNvPr id="13" name="Picture 12" descr="A blue and green square object&#10;&#10;Description automatically generated">
            <a:extLst>
              <a:ext uri="{FF2B5EF4-FFF2-40B4-BE49-F238E27FC236}">
                <a16:creationId xmlns:a16="http://schemas.microsoft.com/office/drawing/2014/main" id="{8A0FEF2B-F1E0-4FCB-368F-8B870E904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27" y="3761507"/>
            <a:ext cx="3539904" cy="3933805"/>
          </a:xfrm>
          <a:prstGeom prst="rect">
            <a:avLst/>
          </a:prstGeom>
        </p:spPr>
      </p:pic>
      <p:pic>
        <p:nvPicPr>
          <p:cNvPr id="15" name="Picture 14" descr="A blue and green squares&#10;&#10;Description automatically generated">
            <a:extLst>
              <a:ext uri="{FF2B5EF4-FFF2-40B4-BE49-F238E27FC236}">
                <a16:creationId xmlns:a16="http://schemas.microsoft.com/office/drawing/2014/main" id="{BCC05F9D-2D5F-E0E0-6E76-13CF4F4AE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25" y="3748179"/>
            <a:ext cx="3615205" cy="3933805"/>
          </a:xfrm>
          <a:prstGeom prst="rect">
            <a:avLst/>
          </a:prstGeom>
        </p:spPr>
      </p:pic>
      <p:pic>
        <p:nvPicPr>
          <p:cNvPr id="17" name="Picture 16" descr="A blue and green grid&#10;&#10;Description automatically generated">
            <a:extLst>
              <a:ext uri="{FF2B5EF4-FFF2-40B4-BE49-F238E27FC236}">
                <a16:creationId xmlns:a16="http://schemas.microsoft.com/office/drawing/2014/main" id="{90FB5CA5-B826-B24F-79E4-556A7704E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77" y="3748179"/>
            <a:ext cx="3762375" cy="3947133"/>
          </a:xfrm>
          <a:prstGeom prst="rect">
            <a:avLst/>
          </a:prstGeom>
        </p:spPr>
      </p:pic>
      <p:pic>
        <p:nvPicPr>
          <p:cNvPr id="19" name="Picture 18" descr="A blue and green squares&#10;&#10;Description automatically generated">
            <a:extLst>
              <a:ext uri="{FF2B5EF4-FFF2-40B4-BE49-F238E27FC236}">
                <a16:creationId xmlns:a16="http://schemas.microsoft.com/office/drawing/2014/main" id="{E2AC7256-96DD-D844-7C45-DA959F39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642" y="3748179"/>
            <a:ext cx="3648075" cy="39471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62975"/>
            <a:ext cx="16230600" cy="4876299"/>
          </a:xfrm>
          <a:custGeom>
            <a:avLst/>
            <a:gdLst/>
            <a:ahLst/>
            <a:cxnLst/>
            <a:rect l="l" t="t" r="r" b="b"/>
            <a:pathLst>
              <a:path w="16230600" h="4876299">
                <a:moveTo>
                  <a:pt x="0" y="0"/>
                </a:moveTo>
                <a:lnTo>
                  <a:pt x="16230600" y="0"/>
                </a:lnTo>
                <a:lnTo>
                  <a:pt x="16230600" y="4876299"/>
                </a:lnTo>
                <a:lnTo>
                  <a:pt x="0" y="4876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324434" y="840151"/>
            <a:ext cx="7639132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WHY CNNS?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5282" y="4972215"/>
            <a:ext cx="11397437" cy="5047240"/>
          </a:xfrm>
          <a:custGeom>
            <a:avLst/>
            <a:gdLst/>
            <a:ahLst/>
            <a:cxnLst/>
            <a:rect l="l" t="t" r="r" b="b"/>
            <a:pathLst>
              <a:path w="11397437" h="5047240">
                <a:moveTo>
                  <a:pt x="0" y="0"/>
                </a:moveTo>
                <a:lnTo>
                  <a:pt x="11397436" y="0"/>
                </a:lnTo>
                <a:lnTo>
                  <a:pt x="11397436" y="5047241"/>
                </a:lnTo>
                <a:lnTo>
                  <a:pt x="0" y="5047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41717" y="661127"/>
            <a:ext cx="12004566" cy="11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COMPONENTS OF A CNN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6027" y="1882948"/>
            <a:ext cx="15795946" cy="3468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3903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Hidden Layers / Feature Extraction Part: the part where feature extraction happens, via a series of convolutions and pooling operations. </a:t>
            </a:r>
          </a:p>
          <a:p>
            <a:pPr algn="l">
              <a:lnSpc>
                <a:spcPts val="3903"/>
              </a:lnSpc>
            </a:pPr>
            <a:endParaRPr lang="en-US" sz="3199">
              <a:solidFill>
                <a:srgbClr val="000000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  <a:p>
            <a:pPr marL="690879" lvl="1" indent="-345439" algn="l">
              <a:lnSpc>
                <a:spcPts val="3903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The classification part: </a:t>
            </a:r>
            <a:r>
              <a:rPr lang="en-US" sz="31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fully connected layers will serve as the classifier on top of these extracted features.</a:t>
            </a:r>
          </a:p>
          <a:p>
            <a:pPr algn="ctr">
              <a:lnSpc>
                <a:spcPts val="3903"/>
              </a:lnSpc>
            </a:pPr>
            <a:endParaRPr lang="en-US" sz="3199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36068" y="2392878"/>
            <a:ext cx="12815864" cy="7081782"/>
          </a:xfrm>
          <a:custGeom>
            <a:avLst/>
            <a:gdLst/>
            <a:ahLst/>
            <a:cxnLst/>
            <a:rect l="l" t="t" r="r" b="b"/>
            <a:pathLst>
              <a:path w="12815864" h="7081782">
                <a:moveTo>
                  <a:pt x="0" y="0"/>
                </a:moveTo>
                <a:lnTo>
                  <a:pt x="12815864" y="0"/>
                </a:lnTo>
                <a:lnTo>
                  <a:pt x="12815864" y="7081782"/>
                </a:lnTo>
                <a:lnTo>
                  <a:pt x="0" y="7081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32518" y="635000"/>
            <a:ext cx="18353036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WHAT HAPPENS WHEN YOU DO A CONVOLUTION?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36068" y="2392878"/>
            <a:ext cx="12815864" cy="7081782"/>
          </a:xfrm>
          <a:custGeom>
            <a:avLst/>
            <a:gdLst/>
            <a:ahLst/>
            <a:cxnLst/>
            <a:rect l="l" t="t" r="r" b="b"/>
            <a:pathLst>
              <a:path w="12815864" h="7081782">
                <a:moveTo>
                  <a:pt x="0" y="0"/>
                </a:moveTo>
                <a:lnTo>
                  <a:pt x="12815864" y="0"/>
                </a:lnTo>
                <a:lnTo>
                  <a:pt x="12815864" y="7081782"/>
                </a:lnTo>
                <a:lnTo>
                  <a:pt x="0" y="7081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32518" y="635000"/>
            <a:ext cx="18353036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WHAT HAPPENS WHEN YOU DO A CONVOLUTION?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6569" y="2932873"/>
            <a:ext cx="14294861" cy="5591568"/>
          </a:xfrm>
          <a:custGeom>
            <a:avLst/>
            <a:gdLst/>
            <a:ahLst/>
            <a:cxnLst/>
            <a:rect l="l" t="t" r="r" b="b"/>
            <a:pathLst>
              <a:path w="14294861" h="5591568">
                <a:moveTo>
                  <a:pt x="0" y="0"/>
                </a:moveTo>
                <a:lnTo>
                  <a:pt x="14294862" y="0"/>
                </a:lnTo>
                <a:lnTo>
                  <a:pt x="14294862" y="5591568"/>
                </a:lnTo>
                <a:lnTo>
                  <a:pt x="0" y="559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32518" y="635000"/>
            <a:ext cx="18353036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WHAT HAPPENS WHEN YOU DO A CONVOLUTION?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925</Words>
  <Application>Microsoft Office PowerPoint</Application>
  <PresentationFormat>Custom</PresentationFormat>
  <Paragraphs>120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Libre Baskerville Italics</vt:lpstr>
      <vt:lpstr>Now</vt:lpstr>
      <vt:lpstr>Comic Sans</vt:lpstr>
      <vt:lpstr>Arial</vt:lpstr>
      <vt:lpstr>Libre Baskerville</vt:lpstr>
      <vt:lpstr>Now Bold</vt:lpstr>
      <vt:lpstr>Calibri</vt:lpstr>
      <vt:lpstr>Libre Baskerville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 Lab 4</dc:title>
  <cp:lastModifiedBy>Shravan Venkatraman</cp:lastModifiedBy>
  <cp:revision>6</cp:revision>
  <dcterms:created xsi:type="dcterms:W3CDTF">2006-08-16T00:00:00Z</dcterms:created>
  <dcterms:modified xsi:type="dcterms:W3CDTF">2024-08-09T08:35:32Z</dcterms:modified>
  <dc:identifier>DAGM91XBsWE</dc:identifier>
</cp:coreProperties>
</file>